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6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제목 텍스트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“여기에 인용을 입력하십시오.”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제목 텍스트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제목 텍스트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26428" y="9251950"/>
            <a:ext cx="339244" cy="3683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xfrm>
            <a:off x="1270000" y="1048715"/>
            <a:ext cx="10464800" cy="3302001"/>
          </a:xfrm>
          <a:prstGeom prst="rect">
            <a:avLst/>
          </a:prstGeom>
        </p:spPr>
        <p:txBody>
          <a:bodyPr/>
          <a:lstStyle/>
          <a:p>
            <a:pPr/>
            <a:r>
              <a:t>가상현실 드럼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xfrm>
            <a:off x="1270000" y="6797954"/>
            <a:ext cx="10464800" cy="1130301"/>
          </a:xfrm>
          <a:prstGeom prst="rect">
            <a:avLst/>
          </a:prstGeom>
        </p:spPr>
        <p:txBody>
          <a:bodyPr/>
          <a:lstStyle/>
          <a:p>
            <a:pPr algn="r" defTabSz="414781">
              <a:defRPr sz="2272"/>
            </a:pPr>
            <a:r>
              <a:t>20130203 유정민</a:t>
            </a:r>
          </a:p>
          <a:p>
            <a:pPr algn="r" defTabSz="414781">
              <a:defRPr sz="2272"/>
            </a:pPr>
            <a:r>
              <a:t>20140931 권원표</a:t>
            </a:r>
          </a:p>
          <a:p>
            <a:pPr algn="r" defTabSz="414781">
              <a:defRPr sz="2272"/>
            </a:pPr>
            <a:r>
              <a:t>20140707 이종건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활용 방안</a:t>
            </a:r>
          </a:p>
        </p:txBody>
      </p:sp>
      <p:sp>
        <p:nvSpPr>
          <p:cNvPr id="182" name="Shape 1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취미 수준의 연주 가능</a:t>
            </a:r>
          </a:p>
          <a:p>
            <a:pPr/>
            <a:r>
              <a:t>드럼이라는 악기의 접근성 향상</a:t>
            </a:r>
          </a:p>
          <a:p>
            <a:pPr/>
            <a:r>
              <a:t>다른 다양한 악기에 응용 가능</a:t>
            </a:r>
          </a:p>
          <a:p>
            <a:pPr/>
            <a:r>
              <a:t>기타 VR 컨텐츠에 접목 가능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8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077" y="2070098"/>
            <a:ext cx="4125437" cy="4125436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hape 123"/>
          <p:cNvSpPr/>
          <p:nvPr/>
        </p:nvSpPr>
        <p:spPr>
          <a:xfrm>
            <a:off x="1183721" y="6934201"/>
            <a:ext cx="2100149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/>
            </a:lvl1pPr>
          </a:lstStyle>
          <a:p>
            <a:pPr/>
            <a:r>
              <a:t>소음 문제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077" y="2070098"/>
            <a:ext cx="4125437" cy="41254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87433" y="2317849"/>
            <a:ext cx="3629934" cy="3629934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hape 127"/>
          <p:cNvSpPr/>
          <p:nvPr/>
        </p:nvSpPr>
        <p:spPr>
          <a:xfrm>
            <a:off x="1183721" y="6934201"/>
            <a:ext cx="2100149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/>
            </a:lvl1pPr>
          </a:lstStyle>
          <a:p>
            <a:pPr/>
            <a:r>
              <a:t>소음 문제</a:t>
            </a:r>
          </a:p>
        </p:txBody>
      </p:sp>
      <p:sp>
        <p:nvSpPr>
          <p:cNvPr id="128" name="Shape 128"/>
          <p:cNvSpPr/>
          <p:nvPr/>
        </p:nvSpPr>
        <p:spPr>
          <a:xfrm>
            <a:off x="5452325" y="6934201"/>
            <a:ext cx="2100150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/>
            </a:lvl1pPr>
          </a:lstStyle>
          <a:p>
            <a:pPr/>
            <a:r>
              <a:t>부피 문제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077" y="2070098"/>
            <a:ext cx="4125437" cy="41254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87433" y="2317849"/>
            <a:ext cx="3629934" cy="36299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708287" y="2565600"/>
            <a:ext cx="3629934" cy="3629934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hape 133"/>
          <p:cNvSpPr/>
          <p:nvPr/>
        </p:nvSpPr>
        <p:spPr>
          <a:xfrm>
            <a:off x="1183721" y="6934201"/>
            <a:ext cx="2100149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/>
            </a:lvl1pPr>
          </a:lstStyle>
          <a:p>
            <a:pPr/>
            <a:r>
              <a:t>소음 문제</a:t>
            </a:r>
          </a:p>
        </p:txBody>
      </p:sp>
      <p:sp>
        <p:nvSpPr>
          <p:cNvPr id="134" name="Shape 134"/>
          <p:cNvSpPr/>
          <p:nvPr/>
        </p:nvSpPr>
        <p:spPr>
          <a:xfrm>
            <a:off x="5452325" y="6934201"/>
            <a:ext cx="2100150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/>
            </a:lvl1pPr>
          </a:lstStyle>
          <a:p>
            <a:pPr/>
            <a:r>
              <a:t>부피 문제</a:t>
            </a:r>
          </a:p>
        </p:txBody>
      </p:sp>
      <p:sp>
        <p:nvSpPr>
          <p:cNvPr id="135" name="Shape 135"/>
          <p:cNvSpPr/>
          <p:nvPr/>
        </p:nvSpPr>
        <p:spPr>
          <a:xfrm>
            <a:off x="9242484" y="6934201"/>
            <a:ext cx="2561540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/>
            </a:lvl1pPr>
          </a:lstStyle>
          <a:p>
            <a:pPr/>
            <a:r>
              <a:t>이질감 문제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25700" y="3454400"/>
            <a:ext cx="8153400" cy="4584700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hape 138"/>
          <p:cNvSpPr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가상현실(VR)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KakaoTalk_Photo_2016-09-05-22-04-40_69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308350"/>
            <a:ext cx="6502401" cy="4876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KakaoTalk_Photo_2016-09-05-22-04-41_35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02400" y="3308350"/>
            <a:ext cx="6502400" cy="4876800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HTC VIVE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Unity3D</a:t>
            </a:r>
          </a:p>
        </p:txBody>
      </p:sp>
      <p:pic>
        <p:nvPicPr>
          <p:cNvPr id="145" name="KakaoTalk_Photo_2016-11-27-21-02-46_84.png"/>
          <p:cNvPicPr>
            <a:picLocks noChangeAspect="1"/>
          </p:cNvPicPr>
          <p:nvPr/>
        </p:nvPicPr>
        <p:blipFill>
          <a:blip r:embed="rId2">
            <a:extLst/>
          </a:blip>
          <a:srcRect l="0" t="10433" r="0" b="2407"/>
          <a:stretch>
            <a:fillRect/>
          </a:stretch>
        </p:blipFill>
        <p:spPr>
          <a:xfrm>
            <a:off x="0" y="2834071"/>
            <a:ext cx="13004636" cy="61396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roup 149"/>
          <p:cNvGrpSpPr/>
          <p:nvPr/>
        </p:nvGrpSpPr>
        <p:grpSpPr>
          <a:xfrm>
            <a:off x="1274886" y="2498270"/>
            <a:ext cx="3839555" cy="1320801"/>
            <a:chOff x="0" y="0"/>
            <a:chExt cx="3839553" cy="1320800"/>
          </a:xfrm>
        </p:grpSpPr>
        <p:sp>
          <p:nvSpPr>
            <p:cNvPr id="148" name="Shape 148"/>
            <p:cNvSpPr/>
            <p:nvPr/>
          </p:nvSpPr>
          <p:spPr>
            <a:xfrm>
              <a:off x="25400" y="25400"/>
              <a:ext cx="3788754" cy="127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457200">
                <a:defRPr sz="3200">
                  <a:latin typeface="Apple SD 산돌고딕 Neo 일반체"/>
                  <a:ea typeface="Apple SD 산돌고딕 Neo 일반체"/>
                  <a:cs typeface="Apple SD 산돌고딕 Neo 일반체"/>
                  <a:sym typeface="Apple SD 산돌고딕 Neo 일반체"/>
                </a:defRPr>
              </a:lvl1pPr>
            </a:lstStyle>
            <a:p>
              <a:pPr/>
              <a:r>
                <a:t>손/스틱 모션 트래킹</a:t>
              </a:r>
            </a:p>
          </p:txBody>
        </p:sp>
        <p:pic>
          <p:nvPicPr>
            <p:cNvPr id="147" name="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0"/>
              <a:ext cx="3839555" cy="1320800"/>
            </a:xfrm>
            <a:prstGeom prst="rect">
              <a:avLst/>
            </a:prstGeom>
            <a:effectLst/>
          </p:spPr>
        </p:pic>
      </p:grpSp>
      <p:grpSp>
        <p:nvGrpSpPr>
          <p:cNvPr id="152" name="Group 152"/>
          <p:cNvGrpSpPr/>
          <p:nvPr/>
        </p:nvGrpSpPr>
        <p:grpSpPr>
          <a:xfrm>
            <a:off x="4289883" y="4216400"/>
            <a:ext cx="4425034" cy="1320800"/>
            <a:chOff x="0" y="0"/>
            <a:chExt cx="4425032" cy="1320800"/>
          </a:xfrm>
        </p:grpSpPr>
        <p:sp>
          <p:nvSpPr>
            <p:cNvPr id="151" name="Shape 151"/>
            <p:cNvSpPr/>
            <p:nvPr/>
          </p:nvSpPr>
          <p:spPr>
            <a:xfrm>
              <a:off x="25400" y="25400"/>
              <a:ext cx="4374233" cy="127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457200">
                <a:defRPr sz="3200">
                  <a:latin typeface="Apple SD 산돌고딕 Neo 일반체"/>
                  <a:ea typeface="Apple SD 산돌고딕 Neo 일반체"/>
                  <a:cs typeface="Apple SD 산돌고딕 Neo 일반체"/>
                  <a:sym typeface="Apple SD 산돌고딕 Neo 일반체"/>
                </a:defRPr>
              </a:lvl1pPr>
            </a:lstStyle>
            <a:p>
              <a:pPr/>
              <a:r>
                <a:t>타격 시점/위치/강도 파악</a:t>
              </a:r>
            </a:p>
          </p:txBody>
        </p:sp>
        <p:pic>
          <p:nvPicPr>
            <p:cNvPr id="150" name="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425033" cy="1320800"/>
            </a:xfrm>
            <a:prstGeom prst="rect">
              <a:avLst/>
            </a:prstGeom>
            <a:effectLst/>
          </p:spPr>
        </p:pic>
      </p:grpSp>
      <p:grpSp>
        <p:nvGrpSpPr>
          <p:cNvPr id="155" name="Group 155"/>
          <p:cNvGrpSpPr/>
          <p:nvPr/>
        </p:nvGrpSpPr>
        <p:grpSpPr>
          <a:xfrm>
            <a:off x="4266928" y="5934528"/>
            <a:ext cx="4470945" cy="1320801"/>
            <a:chOff x="0" y="0"/>
            <a:chExt cx="4470943" cy="1320800"/>
          </a:xfrm>
        </p:grpSpPr>
        <p:sp>
          <p:nvSpPr>
            <p:cNvPr id="154" name="Shape 154"/>
            <p:cNvSpPr/>
            <p:nvPr/>
          </p:nvSpPr>
          <p:spPr>
            <a:xfrm>
              <a:off x="25400" y="25400"/>
              <a:ext cx="4420144" cy="127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457200">
                <a:defRPr sz="3200">
                  <a:latin typeface="Apple SD 산돌고딕 Neo 일반체"/>
                  <a:ea typeface="Apple SD 산돌고딕 Neo 일반체"/>
                  <a:cs typeface="Apple SD 산돌고딕 Neo 일반체"/>
                  <a:sym typeface="Apple SD 산돌고딕 Neo 일반체"/>
                </a:defRPr>
              </a:lvl1pPr>
            </a:lstStyle>
            <a:p>
              <a:pPr/>
              <a:r>
                <a:t>피격된 악기에 해당하는 MIDI 신호 생성</a:t>
              </a:r>
            </a:p>
          </p:txBody>
        </p:sp>
        <p:pic>
          <p:nvPicPr>
            <p:cNvPr id="153" name="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4470944" cy="1320800"/>
            </a:xfrm>
            <a:prstGeom prst="rect">
              <a:avLst/>
            </a:prstGeom>
            <a:effectLst/>
          </p:spPr>
        </p:pic>
      </p:grpSp>
      <p:grpSp>
        <p:nvGrpSpPr>
          <p:cNvPr id="158" name="Group 158"/>
          <p:cNvGrpSpPr/>
          <p:nvPr/>
        </p:nvGrpSpPr>
        <p:grpSpPr>
          <a:xfrm>
            <a:off x="4265563" y="7652657"/>
            <a:ext cx="4473674" cy="1320801"/>
            <a:chOff x="0" y="0"/>
            <a:chExt cx="4473672" cy="1320800"/>
          </a:xfrm>
        </p:grpSpPr>
        <p:sp>
          <p:nvSpPr>
            <p:cNvPr id="157" name="Shape 157"/>
            <p:cNvSpPr/>
            <p:nvPr/>
          </p:nvSpPr>
          <p:spPr>
            <a:xfrm>
              <a:off x="25400" y="25400"/>
              <a:ext cx="4422873" cy="127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>
                  <a:latin typeface="Apple SD 산돌고딕 Neo 일반체"/>
                  <a:ea typeface="Apple SD 산돌고딕 Neo 일반체"/>
                  <a:cs typeface="Apple SD 산돌고딕 Neo 일반체"/>
                  <a:sym typeface="Apple SD 산돌고딕 Neo 일반체"/>
                </a:defRPr>
              </a:pPr>
              <a:r>
                <a:t>드럼 가상악기를 이용해</a:t>
              </a:r>
            </a:p>
            <a:p>
              <a:pPr defTabSz="457200">
                <a:defRPr sz="3200">
                  <a:latin typeface="Apple SD 산돌고딕 Neo 일반체"/>
                  <a:ea typeface="Apple SD 산돌고딕 Neo 일반체"/>
                  <a:cs typeface="Apple SD 산돌고딕 Neo 일반체"/>
                  <a:sym typeface="Apple SD 산돌고딕 Neo 일반체"/>
                </a:defRPr>
              </a:pPr>
              <a:r>
                <a:t>재생 및 햅틱 피드백</a:t>
              </a:r>
            </a:p>
          </p:txBody>
        </p:sp>
        <p:pic>
          <p:nvPicPr>
            <p:cNvPr id="156" name="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-1" y="0"/>
              <a:ext cx="4473674" cy="1320800"/>
            </a:xfrm>
            <a:prstGeom prst="rect">
              <a:avLst/>
            </a:prstGeom>
            <a:effectLst/>
          </p:spPr>
        </p:pic>
      </p:grpSp>
      <p:grpSp>
        <p:nvGrpSpPr>
          <p:cNvPr id="161" name="Group 161"/>
          <p:cNvGrpSpPr/>
          <p:nvPr/>
        </p:nvGrpSpPr>
        <p:grpSpPr>
          <a:xfrm>
            <a:off x="7304879" y="2498270"/>
            <a:ext cx="4425034" cy="1320801"/>
            <a:chOff x="0" y="0"/>
            <a:chExt cx="4425033" cy="1320800"/>
          </a:xfrm>
        </p:grpSpPr>
        <p:sp>
          <p:nvSpPr>
            <p:cNvPr id="160" name="Shape 160"/>
            <p:cNvSpPr/>
            <p:nvPr/>
          </p:nvSpPr>
          <p:spPr>
            <a:xfrm>
              <a:off x="25400" y="25400"/>
              <a:ext cx="4374234" cy="127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457200">
                <a:defRPr sz="3200">
                  <a:latin typeface="Apple SD 산돌고딕 Neo 일반체"/>
                  <a:ea typeface="Apple SD 산돌고딕 Neo 일반체"/>
                  <a:cs typeface="Apple SD 산돌고딕 Neo 일반체"/>
                  <a:sym typeface="Apple SD 산돌고딕 Neo 일반체"/>
                </a:defRPr>
              </a:lvl1pPr>
            </a:lstStyle>
            <a:p>
              <a:pPr/>
              <a:r>
                <a:t>발이 페달에 가하는 압력 모니터링</a:t>
              </a:r>
            </a:p>
          </p:txBody>
        </p:sp>
        <p:pic>
          <p:nvPicPr>
            <p:cNvPr id="159" name="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425034" cy="1320800"/>
            </a:xfrm>
            <a:prstGeom prst="rect">
              <a:avLst/>
            </a:prstGeom>
            <a:effectLst/>
          </p:spPr>
        </p:pic>
      </p:grpSp>
      <p:grpSp>
        <p:nvGrpSpPr>
          <p:cNvPr id="164" name="Group 164"/>
          <p:cNvGrpSpPr/>
          <p:nvPr/>
        </p:nvGrpSpPr>
        <p:grpSpPr>
          <a:xfrm>
            <a:off x="4582623" y="780142"/>
            <a:ext cx="3839554" cy="1320801"/>
            <a:chOff x="0" y="0"/>
            <a:chExt cx="3839553" cy="1320800"/>
          </a:xfrm>
        </p:grpSpPr>
        <p:sp>
          <p:nvSpPr>
            <p:cNvPr id="163" name="Shape 163"/>
            <p:cNvSpPr/>
            <p:nvPr/>
          </p:nvSpPr>
          <p:spPr>
            <a:xfrm>
              <a:off x="25400" y="25400"/>
              <a:ext cx="3788754" cy="1270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457200">
                <a:defRPr sz="3200">
                  <a:latin typeface="Apple SD 산돌고딕 Neo 일반체"/>
                  <a:ea typeface="Apple SD 산돌고딕 Neo 일반체"/>
                  <a:cs typeface="Apple SD 산돌고딕 Neo 일반체"/>
                  <a:sym typeface="Apple SD 산돌고딕 Neo 일반체"/>
                </a:defRPr>
              </a:lvl1pPr>
            </a:lstStyle>
            <a:p>
              <a:pPr/>
              <a:r>
                <a:t>VR 드럼 이미지 출력</a:t>
              </a:r>
            </a:p>
          </p:txBody>
        </p:sp>
        <p:pic>
          <p:nvPicPr>
            <p:cNvPr id="162" name="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0"/>
              <a:ext cx="3839555" cy="1320800"/>
            </a:xfrm>
            <a:prstGeom prst="rect">
              <a:avLst/>
            </a:prstGeom>
            <a:effectLst/>
          </p:spPr>
        </p:pic>
      </p:grpSp>
      <p:sp>
        <p:nvSpPr>
          <p:cNvPr id="171" name="Shape 171"/>
          <p:cNvSpPr/>
          <p:nvPr/>
        </p:nvSpPr>
        <p:spPr>
          <a:xfrm>
            <a:off x="4466063" y="2100942"/>
            <a:ext cx="764938" cy="3973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14400" y="7200"/>
                  <a:pt x="7200" y="14400"/>
                  <a:pt x="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172" name="Shape 172"/>
          <p:cNvSpPr/>
          <p:nvPr/>
        </p:nvSpPr>
        <p:spPr>
          <a:xfrm>
            <a:off x="7661278" y="2100942"/>
            <a:ext cx="697240" cy="3973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7200" y="7200"/>
                  <a:pt x="14400" y="14400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173" name="Shape 173"/>
          <p:cNvSpPr/>
          <p:nvPr/>
        </p:nvSpPr>
        <p:spPr>
          <a:xfrm>
            <a:off x="4466063" y="3819070"/>
            <a:ext cx="764937" cy="3973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4400" y="14400"/>
                  <a:pt x="7200" y="7200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sp>
        <p:nvSpPr>
          <p:cNvPr id="174" name="Shape 174"/>
          <p:cNvSpPr/>
          <p:nvPr/>
        </p:nvSpPr>
        <p:spPr>
          <a:xfrm>
            <a:off x="7661278" y="3819070"/>
            <a:ext cx="697240" cy="3973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14400" y="7200"/>
                  <a:pt x="7200" y="14400"/>
                  <a:pt x="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175" name="Shape 175"/>
          <p:cNvSpPr/>
          <p:nvPr/>
        </p:nvSpPr>
        <p:spPr>
          <a:xfrm>
            <a:off x="6502399" y="5537200"/>
            <a:ext cx="2" cy="3973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cubicBezTo>
                  <a:pt x="14400" y="14400"/>
                  <a:pt x="7200" y="7200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  <p:sp>
        <p:nvSpPr>
          <p:cNvPr id="176" name="Shape 176"/>
          <p:cNvSpPr/>
          <p:nvPr/>
        </p:nvSpPr>
        <p:spPr>
          <a:xfrm>
            <a:off x="6502400" y="7255328"/>
            <a:ext cx="1" cy="397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제작 과정</a:t>
            </a:r>
          </a:p>
        </p:txBody>
      </p:sp>
      <p:sp>
        <p:nvSpPr>
          <p:cNvPr id="179" name="Shape 1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VR로 출력시킬 3D 이미지 제작</a:t>
            </a:r>
          </a:p>
          <a:p>
            <a:pPr/>
            <a:r>
              <a:t>VR 이미지와 실제 타격점의 좌표 일치</a:t>
            </a:r>
          </a:p>
          <a:p>
            <a:pPr/>
            <a:r>
              <a:t>타격시 해당 북, 심벌 소리 출력</a:t>
            </a:r>
          </a:p>
          <a:p>
            <a:pPr/>
            <a:r>
              <a:t>실제 드럼의 타격감과 비슷하게 구현</a:t>
            </a:r>
          </a:p>
          <a:p>
            <a:pPr/>
            <a:r>
              <a:t>세기에 따른 소리 크기 조절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79" grpId="1"/>
    </p:bldLst>
  </p:timing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